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5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52EDE-22EA-41D3-A71D-9BB85969DF96}" type="datetimeFigureOut">
              <a:rPr lang="cs-CZ" smtClean="0"/>
              <a:t>24.01.2021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CE44B-C0C2-448D-84A6-26334D554F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34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CE44B-C0C2-448D-84A6-26334D554F2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33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84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9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92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40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81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44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11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97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5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32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95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C108-2F4A-4EBA-8F73-3CCB4A2256B4}" type="datetimeFigureOut">
              <a:rPr lang="cs-CZ" smtClean="0"/>
              <a:pPr/>
              <a:t>24.01.2021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FE58-1A6D-478D-B118-40869BA33B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4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6000" b="1" dirty="0"/>
              <a:t>Základní větné členy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cs-CZ" sz="4400" b="1" dirty="0">
                <a:solidFill>
                  <a:srgbClr val="00B050"/>
                </a:solidFill>
              </a:rPr>
              <a:t>Podmět (Po)</a:t>
            </a:r>
          </a:p>
        </p:txBody>
      </p:sp>
    </p:spTree>
    <p:extLst>
      <p:ext uri="{BB962C8B-B14F-4D97-AF65-F5344CB8AC3E}">
        <p14:creationId xmlns:p14="http://schemas.microsoft.com/office/powerpoint/2010/main" val="370015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b="1" dirty="0"/>
              <a:t>Podmět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6805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je ve větě původcem děje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i="1" dirty="0">
                <a:solidFill>
                  <a:srgbClr val="00B050"/>
                </a:solidFill>
              </a:rPr>
              <a:t>Míša</a:t>
            </a:r>
            <a:r>
              <a:rPr lang="cs-CZ" i="1" dirty="0"/>
              <a:t> </a:t>
            </a:r>
            <a:r>
              <a:rPr lang="cs-CZ" i="1" u="sng" dirty="0"/>
              <a:t>jezdí na koni</a:t>
            </a:r>
            <a:r>
              <a:rPr lang="cs-CZ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je ve větě nositelem vlastnosti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b="1" i="1" u="sng" dirty="0">
                <a:solidFill>
                  <a:srgbClr val="00B050"/>
                </a:solidFill>
              </a:rPr>
              <a:t>Zuzana</a:t>
            </a:r>
            <a:r>
              <a:rPr lang="cs-CZ" i="1" dirty="0"/>
              <a:t> </a:t>
            </a:r>
            <a:r>
              <a:rPr lang="cs-CZ" i="1" u="sng" dirty="0"/>
              <a:t>je dobrou kamarádkou</a:t>
            </a:r>
            <a:r>
              <a:rPr lang="cs-CZ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je-li podmět vyjádřen jménem, stojí jméno </a:t>
            </a:r>
          </a:p>
          <a:p>
            <a:pPr marL="0" indent="0">
              <a:buNone/>
            </a:pPr>
            <a:r>
              <a:rPr lang="cs-CZ" dirty="0"/>
              <a:t>    v </a:t>
            </a:r>
            <a:r>
              <a:rPr lang="cs-CZ" dirty="0">
                <a:solidFill>
                  <a:srgbClr val="FF0000"/>
                </a:solidFill>
              </a:rPr>
              <a:t>1.</a:t>
            </a:r>
            <a:r>
              <a:rPr lang="cs-CZ" dirty="0"/>
              <a:t> pádě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ptáme se na něj otázkou </a:t>
            </a:r>
            <a:r>
              <a:rPr lang="cs-CZ" dirty="0">
                <a:solidFill>
                  <a:srgbClr val="FF0000"/>
                </a:solidFill>
              </a:rPr>
              <a:t>kdo, co? </a:t>
            </a:r>
            <a:r>
              <a:rPr lang="cs-CZ" dirty="0"/>
              <a:t>a</a:t>
            </a:r>
            <a:r>
              <a:rPr lang="cs-CZ" dirty="0">
                <a:solidFill>
                  <a:srgbClr val="FF0000"/>
                </a:solidFill>
              </a:rPr>
              <a:t> přísudkem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75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b="1" dirty="0"/>
              <a:t>Druhy podmětu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vyjádřený</a:t>
            </a:r>
          </a:p>
          <a:p>
            <a:pPr marL="0" indent="0">
              <a:buNone/>
            </a:pPr>
            <a:r>
              <a:rPr lang="cs-CZ" sz="2800" dirty="0"/>
              <a:t>		Prodavačka se na něj usmála.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nevyjádřený</a:t>
            </a:r>
          </a:p>
          <a:p>
            <a:pPr marL="0" indent="0">
              <a:buNone/>
            </a:pPr>
            <a:r>
              <a:rPr lang="cs-CZ" sz="2800" dirty="0"/>
              <a:t>		Ráno jsem ho potkal před domem.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všeobecný</a:t>
            </a:r>
          </a:p>
          <a:p>
            <a:pPr marL="0" indent="0">
              <a:buNone/>
            </a:pPr>
            <a:r>
              <a:rPr lang="cs-CZ" sz="2800" dirty="0"/>
              <a:t>		Hlásili to v rozhlase.</a:t>
            </a:r>
          </a:p>
        </p:txBody>
      </p:sp>
    </p:spTree>
    <p:extLst>
      <p:ext uri="{BB962C8B-B14F-4D97-AF65-F5344CB8AC3E}">
        <p14:creationId xmlns:p14="http://schemas.microsoft.com/office/powerpoint/2010/main" val="263716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143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b="1" dirty="0"/>
              <a:t>Podmět vyjádřený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2800" i="1" dirty="0"/>
              <a:t>podmět může být vyjádřen všemi slovními druhy</a:t>
            </a:r>
          </a:p>
          <a:p>
            <a:r>
              <a:rPr lang="cs-CZ" sz="2800" i="1" dirty="0"/>
              <a:t>nejčastěji bývá vyjádřen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podstatným jménem –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u="sng" dirty="0">
                <a:solidFill>
                  <a:srgbClr val="00B050"/>
                </a:solidFill>
              </a:rPr>
              <a:t>Plavba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byla náročná.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zájmenem</a:t>
            </a:r>
            <a:r>
              <a:rPr lang="cs-CZ" sz="2800" dirty="0"/>
              <a:t> – </a:t>
            </a:r>
            <a:r>
              <a:rPr lang="cs-CZ" sz="2800" b="1" u="sng" dirty="0">
                <a:solidFill>
                  <a:srgbClr val="00B050"/>
                </a:solidFill>
              </a:rPr>
              <a:t>Já</a:t>
            </a:r>
            <a:r>
              <a:rPr lang="cs-CZ" sz="2800" dirty="0"/>
              <a:t> se nebojím.</a:t>
            </a:r>
          </a:p>
        </p:txBody>
      </p:sp>
    </p:spTree>
    <p:extLst>
      <p:ext uri="{BB962C8B-B14F-4D97-AF65-F5344CB8AC3E}">
        <p14:creationId xmlns:p14="http://schemas.microsoft.com/office/powerpoint/2010/main" val="3825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Podmět vyjádřený jinými slovními druhy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zpodstatnělým přídavným jménem – </a:t>
            </a:r>
            <a:r>
              <a:rPr lang="cs-CZ" sz="2400" b="1" dirty="0">
                <a:solidFill>
                  <a:srgbClr val="00B050"/>
                </a:solidFill>
              </a:rPr>
              <a:t>Nemocný</a:t>
            </a:r>
            <a:r>
              <a:rPr lang="cs-CZ" sz="2400" dirty="0"/>
              <a:t> byl ošetřen.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infinitivem slovesa – </a:t>
            </a:r>
            <a:r>
              <a:rPr lang="cs-CZ" sz="2400" b="1" dirty="0">
                <a:solidFill>
                  <a:srgbClr val="00B050"/>
                </a:solidFill>
              </a:rPr>
              <a:t>Přeskočit</a:t>
            </a:r>
            <a:r>
              <a:rPr lang="cs-CZ" sz="2400" dirty="0"/>
              <a:t> potok nebylo snadné.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příslovcem – Každé </a:t>
            </a:r>
            <a:r>
              <a:rPr lang="cs-CZ" sz="2400" b="1" dirty="0">
                <a:solidFill>
                  <a:srgbClr val="00B050"/>
                </a:solidFill>
              </a:rPr>
              <a:t>proč</a:t>
            </a:r>
            <a:r>
              <a:rPr lang="cs-CZ" sz="2400" dirty="0"/>
              <a:t> má své proto.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číslovkou – Přišly </a:t>
            </a:r>
            <a:r>
              <a:rPr lang="cs-CZ" sz="2400" b="1" dirty="0">
                <a:solidFill>
                  <a:srgbClr val="00B050"/>
                </a:solidFill>
              </a:rPr>
              <a:t>obě</a:t>
            </a:r>
            <a:r>
              <a:rPr lang="cs-CZ" sz="2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předložkou – </a:t>
            </a:r>
            <a:r>
              <a:rPr lang="cs-CZ" sz="2400" b="1" dirty="0">
                <a:solidFill>
                  <a:srgbClr val="00B050"/>
                </a:solidFill>
              </a:rPr>
              <a:t>Na</a:t>
            </a:r>
            <a:r>
              <a:rPr lang="cs-CZ" sz="2400" dirty="0"/>
              <a:t> je předložka.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cs-CZ" sz="2400" dirty="0"/>
              <a:t>citoslovcem – Soví </a:t>
            </a:r>
            <a:r>
              <a:rPr lang="cs-CZ" sz="2400" b="1" dirty="0" err="1">
                <a:solidFill>
                  <a:srgbClr val="00B050"/>
                </a:solidFill>
              </a:rPr>
              <a:t>húúú</a:t>
            </a:r>
            <a:r>
              <a:rPr lang="cs-CZ" sz="2400" dirty="0"/>
              <a:t> chlapce pořádně vylekalo.</a:t>
            </a:r>
          </a:p>
        </p:txBody>
      </p:sp>
    </p:spTree>
    <p:extLst>
      <p:ext uri="{BB962C8B-B14F-4D97-AF65-F5344CB8AC3E}">
        <p14:creationId xmlns:p14="http://schemas.microsoft.com/office/powerpoint/2010/main" val="15450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b="1" dirty="0"/>
              <a:t>Podmět nevyjádřený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sz="2800" dirty="0"/>
          </a:p>
          <a:p>
            <a:r>
              <a:rPr lang="cs-CZ" sz="2800" i="1" dirty="0">
                <a:solidFill>
                  <a:srgbClr val="0070C0"/>
                </a:solidFill>
              </a:rPr>
              <a:t>je znám ze souvislostí nebo z tvaru slovesa</a:t>
            </a:r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r>
              <a:rPr lang="cs-CZ" sz="2800" dirty="0"/>
              <a:t>Nikoho se nebojím. (</a:t>
            </a:r>
            <a:r>
              <a:rPr lang="cs-CZ" sz="2800" b="1" dirty="0">
                <a:solidFill>
                  <a:srgbClr val="00B050"/>
                </a:solidFill>
              </a:rPr>
              <a:t>Já</a:t>
            </a:r>
            <a:r>
              <a:rPr lang="cs-CZ" sz="2800" dirty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Michala není dnes slyšet. Čte zajímavou knihu.(</a:t>
            </a:r>
            <a:r>
              <a:rPr lang="cs-CZ" sz="2800" b="1" dirty="0">
                <a:solidFill>
                  <a:srgbClr val="00B050"/>
                </a:solidFill>
              </a:rPr>
              <a:t>Michala</a:t>
            </a:r>
            <a:r>
              <a:rPr lang="cs-CZ" sz="2800" dirty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Vrátili jsme se odpoledne. (</a:t>
            </a:r>
            <a:r>
              <a:rPr lang="cs-CZ" sz="2800" b="1" dirty="0">
                <a:solidFill>
                  <a:srgbClr val="00B050"/>
                </a:solidFill>
              </a:rPr>
              <a:t>My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26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cs-CZ" b="1" dirty="0"/>
              <a:t>Podmět všeobecný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2800" dirty="0"/>
              <a:t>podmětem jsou blíže neurčení lidé (někdo, kdosi)</a:t>
            </a:r>
            <a:endParaRPr lang="cs-CZ" sz="800" dirty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i="1" dirty="0">
                <a:solidFill>
                  <a:srgbClr val="0070C0"/>
                </a:solidFill>
              </a:rPr>
              <a:t>Hlásili ti v rozhlase.</a:t>
            </a:r>
          </a:p>
          <a:p>
            <a:pPr marL="0" indent="0">
              <a:buNone/>
            </a:pPr>
            <a:r>
              <a:rPr lang="cs-CZ" sz="2800" i="1" dirty="0">
                <a:solidFill>
                  <a:srgbClr val="0070C0"/>
                </a:solidFill>
              </a:rPr>
              <a:t>Na koncertě zpívali árie z Prodané nevěsty.</a:t>
            </a:r>
            <a:endParaRPr lang="cs-CZ" sz="1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10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0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000" i="1" dirty="0">
              <a:solidFill>
                <a:srgbClr val="00B050"/>
              </a:solidFill>
            </a:endParaRPr>
          </a:p>
          <a:p>
            <a:r>
              <a:rPr lang="cs-CZ" sz="2800" dirty="0"/>
              <a:t>používá se ve rčeních nebo příslovích </a:t>
            </a:r>
          </a:p>
          <a:p>
            <a:r>
              <a:rPr lang="cs-CZ" sz="2800" dirty="0"/>
              <a:t>má všeobecnou platnost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i="1" dirty="0">
                <a:solidFill>
                  <a:srgbClr val="0070C0"/>
                </a:solidFill>
              </a:rPr>
              <a:t>Starého psa novým kouskům nenaučíš.</a:t>
            </a:r>
          </a:p>
          <a:p>
            <a:pPr marL="0" indent="0">
              <a:buNone/>
            </a:pPr>
            <a:r>
              <a:rPr lang="cs-CZ" sz="2800" i="1" dirty="0">
                <a:solidFill>
                  <a:srgbClr val="0070C0"/>
                </a:solidFill>
              </a:rPr>
              <a:t>Jak si usteleš, tak si lehneš.</a:t>
            </a:r>
          </a:p>
        </p:txBody>
      </p:sp>
    </p:spTree>
    <p:extLst>
      <p:ext uri="{BB962C8B-B14F-4D97-AF65-F5344CB8AC3E}">
        <p14:creationId xmlns:p14="http://schemas.microsoft.com/office/powerpoint/2010/main" val="349272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4200" dirty="0">
                <a:solidFill>
                  <a:schemeClr val="tx1"/>
                </a:solidFill>
              </a:rPr>
              <a:t>Podmět holý, rozvitý, několikanásobný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/>
              <a:t>holý</a:t>
            </a:r>
          </a:p>
          <a:p>
            <a:pPr marL="0" indent="0">
              <a:buNone/>
            </a:pPr>
            <a:r>
              <a:rPr lang="cs-CZ" sz="2800" dirty="0"/>
              <a:t>			</a:t>
            </a:r>
            <a:r>
              <a:rPr lang="cs-CZ" sz="2800" b="1" dirty="0">
                <a:solidFill>
                  <a:srgbClr val="00B050"/>
                </a:solidFill>
              </a:rPr>
              <a:t>Chlapci</a:t>
            </a:r>
            <a:r>
              <a:rPr lang="cs-CZ" sz="2800" dirty="0">
                <a:solidFill>
                  <a:schemeClr val="tx1"/>
                </a:solidFill>
              </a:rPr>
              <a:t> vyhráli turnaj.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rozvitý</a:t>
            </a:r>
          </a:p>
          <a:p>
            <a:pPr marL="0" indent="0">
              <a:buNone/>
            </a:pPr>
            <a:r>
              <a:rPr lang="cs-CZ" sz="2800" dirty="0"/>
              <a:t>			</a:t>
            </a:r>
            <a:r>
              <a:rPr lang="cs-CZ" sz="2800" b="1" dirty="0">
                <a:solidFill>
                  <a:srgbClr val="00B050"/>
                </a:solidFill>
              </a:rPr>
              <a:t>Naši chlapci </a:t>
            </a:r>
            <a:r>
              <a:rPr lang="cs-CZ" sz="2800" dirty="0"/>
              <a:t>vyhráli turnaj.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několikanásobný</a:t>
            </a:r>
          </a:p>
          <a:p>
            <a:pPr marL="0" indent="0">
              <a:buNone/>
            </a:pPr>
            <a:r>
              <a:rPr lang="cs-CZ" sz="2800" dirty="0"/>
              <a:t>			</a:t>
            </a:r>
            <a:r>
              <a:rPr lang="cs-CZ" sz="2800" b="1" dirty="0">
                <a:solidFill>
                  <a:srgbClr val="00B050"/>
                </a:solidFill>
              </a:rPr>
              <a:t>Chlapci i dívky </a:t>
            </a:r>
            <a:r>
              <a:rPr lang="cs-CZ" sz="2800" dirty="0"/>
              <a:t>vyhráli turnaj.</a:t>
            </a:r>
          </a:p>
        </p:txBody>
      </p:sp>
    </p:spTree>
    <p:extLst>
      <p:ext uri="{BB962C8B-B14F-4D97-AF65-F5344CB8AC3E}">
        <p14:creationId xmlns:p14="http://schemas.microsoft.com/office/powerpoint/2010/main" val="27359764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279</Words>
  <Application>Microsoft Office PowerPoint</Application>
  <PresentationFormat>Předvádění na obrazovce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systému Office</vt:lpstr>
      <vt:lpstr>Základní větné členy</vt:lpstr>
      <vt:lpstr>Podmět</vt:lpstr>
      <vt:lpstr>Druhy podmětu</vt:lpstr>
      <vt:lpstr>Podmět vyjádřený</vt:lpstr>
      <vt:lpstr>Podmět vyjádřený jinými slovními druhy</vt:lpstr>
      <vt:lpstr>Podmět nevyjádřený</vt:lpstr>
      <vt:lpstr>Podmět všeobecný</vt:lpstr>
      <vt:lpstr>Podmět holý, rozvitý, několikanásobný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Základové větné členy</dc:title>
  <dc:creator>Libuše Gondkovská</dc:creator>
  <cp:lastModifiedBy>Světluše Pospíšilová</cp:lastModifiedBy>
  <cp:revision>29</cp:revision>
  <dcterms:created xsi:type="dcterms:W3CDTF">2011-07-26T19:42:33Z</dcterms:created>
  <dcterms:modified xsi:type="dcterms:W3CDTF">2021-01-24T15:33:28Z</dcterms:modified>
</cp:coreProperties>
</file>